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9"/>
  </p:notesMasterIdLst>
  <p:sldIdLst>
    <p:sldId id="278" r:id="rId2"/>
    <p:sldId id="259" r:id="rId3"/>
    <p:sldId id="303" r:id="rId4"/>
    <p:sldId id="264" r:id="rId5"/>
    <p:sldId id="260" r:id="rId6"/>
    <p:sldId id="281" r:id="rId7"/>
    <p:sldId id="262" r:id="rId8"/>
    <p:sldId id="294" r:id="rId9"/>
    <p:sldId id="295" r:id="rId10"/>
    <p:sldId id="308" r:id="rId11"/>
    <p:sldId id="307" r:id="rId12"/>
    <p:sldId id="302" r:id="rId13"/>
    <p:sldId id="299" r:id="rId14"/>
    <p:sldId id="265" r:id="rId15"/>
    <p:sldId id="300" r:id="rId16"/>
    <p:sldId id="269" r:id="rId17"/>
    <p:sldId id="301" r:id="rId18"/>
    <p:sldId id="304" r:id="rId19"/>
    <p:sldId id="291" r:id="rId20"/>
    <p:sldId id="274" r:id="rId21"/>
    <p:sldId id="272" r:id="rId22"/>
    <p:sldId id="270" r:id="rId23"/>
    <p:sldId id="268" r:id="rId24"/>
    <p:sldId id="305" r:id="rId25"/>
    <p:sldId id="306" r:id="rId26"/>
    <p:sldId id="275" r:id="rId27"/>
    <p:sldId id="276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0FFD3-13A1-82BB-628A-736C64C57560}" v="145" dt="2022-03-15T18:04:57.602"/>
    <p1510:client id="{37B86867-CADC-F078-5553-033B808CAA7B}" v="2459" dt="2022-03-15T15:01:55.535"/>
    <p1510:client id="{3DD374F1-C19C-5367-42D3-0795A2E3E4F0}" v="644" dt="2022-03-15T00:32:59.475"/>
    <p1510:client id="{691F8765-4BAD-4246-E4E7-514E71C00B54}" v="483" dt="2022-04-26T15:03:06.480"/>
    <p1510:client id="{86DB7F5F-9EE2-676C-8D10-5946B7EB53F3}" v="4" dt="2022-03-15T00:33:54.226"/>
    <p1510:client id="{B34B7619-CA1F-44A4-3F73-ABD53D308BBF}" v="7" dt="2022-03-15T13:51:48.976"/>
    <p1510:client id="{B3611262-42BA-48B8-8F93-FAEA9E58B30B}" v="344" dt="2022-03-15T13:52:37.386"/>
    <p1510:client id="{D0DC48E0-8607-A9D6-EB24-AD27D3607B2C}" v="251" vWet="252" dt="2022-03-15T00:41:05.094"/>
    <p1510:client id="{EE292292-8A53-786C-D41D-67EFB34497C8}" v="47" dt="2022-03-15T00:13:36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7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84BD5-8791-4BCB-86F6-45E9E91E38FC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0EB8D-D0C2-4F58-89CD-51A79230DCE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576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67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97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099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679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99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6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19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28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21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13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55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0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13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9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435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B149D5-2FF1-4D37-9298-CF8D9DC39CC9}"/>
              </a:ext>
            </a:extLst>
          </p:cNvPr>
          <p:cNvSpPr txBox="1"/>
          <p:nvPr/>
        </p:nvSpPr>
        <p:spPr>
          <a:xfrm>
            <a:off x="4639732" y="1156304"/>
            <a:ext cx="29246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Lastica"/>
            </a:endParaRPr>
          </a:p>
          <a:p>
            <a:br>
              <a:rPr lang="en-US">
                <a:latin typeface="Lastica"/>
              </a:rPr>
            </a:br>
            <a:endParaRPr lang="en-US">
              <a:latin typeface="Lastic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24193F8-D1E1-4D9E-987C-6B48DC7E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48" y="304800"/>
            <a:ext cx="6541104" cy="6553200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35FDF9A8-8505-4A70-A770-D5B9CFAC3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22" y="495869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Visita Virtual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6" name="Picture 7" descr="Icon&#10;&#10;Description automatically generated">
            <a:extLst>
              <a:ext uri="{FF2B5EF4-FFF2-40B4-BE49-F238E27FC236}">
                <a16:creationId xmlns:a16="http://schemas.microsoft.com/office/drawing/2014/main" id="{C473297B-2A08-A23A-BAC6-FE9C5C88D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1" y="1985989"/>
            <a:ext cx="7328115" cy="487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495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Inovação Definida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12" name="Picture 12" descr="Logo, icon&#10;&#10;Description automatically generated">
            <a:extLst>
              <a:ext uri="{FF2B5EF4-FFF2-40B4-BE49-F238E27FC236}">
                <a16:creationId xmlns:a16="http://schemas.microsoft.com/office/drawing/2014/main" id="{096DB7DB-A599-25A0-CFB5-56C9CAD48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977" y="3427708"/>
            <a:ext cx="4628828" cy="2314413"/>
          </a:xfrm>
          <a:prstGeom prst="rect">
            <a:avLst/>
          </a:prstGeom>
        </p:spPr>
      </p:pic>
      <p:pic>
        <p:nvPicPr>
          <p:cNvPr id="14" name="Picture 14" descr="Icon&#10;&#10;Description automatically generated">
            <a:extLst>
              <a:ext uri="{FF2B5EF4-FFF2-40B4-BE49-F238E27FC236}">
                <a16:creationId xmlns:a16="http://schemas.microsoft.com/office/drawing/2014/main" id="{D990E2D9-9EC8-C122-6282-073806052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790" y="3542654"/>
            <a:ext cx="2239506" cy="2200760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73FDABB8-E3F6-BB18-76CF-8DAE5AD94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9824" y="3542654"/>
            <a:ext cx="2239505" cy="2213675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F78939AC-EDDE-7FC6-ABA9-94CF7C8CB389}"/>
              </a:ext>
            </a:extLst>
          </p:cNvPr>
          <p:cNvSpPr/>
          <p:nvPr/>
        </p:nvSpPr>
        <p:spPr>
          <a:xfrm>
            <a:off x="3452369" y="4403138"/>
            <a:ext cx="981559" cy="490779"/>
          </a:xfrm>
          <a:prstGeom prst="rightArrow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14BA5FB-D87C-3021-5C00-C5CBE69C9187}"/>
              </a:ext>
            </a:extLst>
          </p:cNvPr>
          <p:cNvSpPr/>
          <p:nvPr/>
        </p:nvSpPr>
        <p:spPr>
          <a:xfrm>
            <a:off x="7688572" y="4403137"/>
            <a:ext cx="981559" cy="490779"/>
          </a:xfrm>
          <a:prstGeom prst="rightArrow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522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533301" y="208976"/>
            <a:ext cx="66132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 err="1">
                <a:latin typeface="Biome Light"/>
                <a:cs typeface="Biome Light"/>
              </a:rPr>
              <a:t>Desenho</a:t>
            </a:r>
            <a:r>
              <a:rPr lang="en-US" sz="4800" dirty="0">
                <a:latin typeface="Biome Light"/>
                <a:cs typeface="Biome Light"/>
              </a:rPr>
              <a:t> da </a:t>
            </a:r>
            <a:r>
              <a:rPr lang="en-US" sz="4800" dirty="0" err="1">
                <a:latin typeface="Biome Light"/>
                <a:cs typeface="Biome Light"/>
              </a:rPr>
              <a:t>solução</a:t>
            </a:r>
            <a:r>
              <a:rPr lang="en-US" sz="4800" dirty="0">
                <a:latin typeface="Biome Light"/>
                <a:cs typeface="Biome Light"/>
              </a:rPr>
              <a:t> 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1DAB8F94-CCD2-4EB5-87E4-BBDD9F6A6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46" y="1039973"/>
            <a:ext cx="6027727" cy="56746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78950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BPMN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A3DD2F3-B071-44E9-BEB7-C49FCE425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61" y="2328997"/>
            <a:ext cx="4029075" cy="40290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8630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800587" y="122746"/>
            <a:ext cx="66132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Biome Light"/>
                <a:cs typeface="Biome Light"/>
              </a:rPr>
              <a:t>Proto Persona </a:t>
            </a:r>
          </a:p>
        </p:txBody>
      </p:sp>
      <p:pic>
        <p:nvPicPr>
          <p:cNvPr id="2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06CABC5-BE77-A90A-8C2E-B6B0082D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96" y="806903"/>
            <a:ext cx="10339009" cy="5861049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54" y="5669019"/>
            <a:ext cx="1102689" cy="110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91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 err="1">
                <a:latin typeface="Biome Light"/>
                <a:cs typeface="Biome Light"/>
              </a:rPr>
              <a:t>Product</a:t>
            </a:r>
            <a:r>
              <a:rPr lang="pt-BR" sz="4800" dirty="0">
                <a:latin typeface="Biome Light"/>
                <a:cs typeface="Biome Light"/>
              </a:rPr>
              <a:t> Backlog e </a:t>
            </a:r>
            <a:r>
              <a:rPr lang="pt-BR" sz="4800" dirty="0" err="1">
                <a:latin typeface="Biome Light"/>
                <a:cs typeface="Biome Light"/>
              </a:rPr>
              <a:t>User</a:t>
            </a:r>
            <a:r>
              <a:rPr lang="pt-BR" sz="4800" dirty="0">
                <a:latin typeface="Biome Light"/>
                <a:cs typeface="Biome Light"/>
              </a:rPr>
              <a:t> </a:t>
            </a:r>
            <a:r>
              <a:rPr lang="pt-BR" sz="4800" dirty="0" err="1">
                <a:latin typeface="Biome Light"/>
                <a:cs typeface="Biome Light"/>
              </a:rPr>
              <a:t>Story</a:t>
            </a:r>
            <a:endParaRPr lang="pt-BR" sz="4800" dirty="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3074" name="Picture 2" descr="Scrum Masters are Not Agile Project Managers | Agile Scrum">
            <a:extLst>
              <a:ext uri="{FF2B5EF4-FFF2-40B4-BE49-F238E27FC236}">
                <a16:creationId xmlns:a16="http://schemas.microsoft.com/office/drawing/2014/main" id="{52DA6FCC-4476-41AA-AFEE-84966C783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4" y="2465387"/>
            <a:ext cx="4810505" cy="34179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076" name="Picture 4" descr="Story - Free user icons">
            <a:extLst>
              <a:ext uri="{FF2B5EF4-FFF2-40B4-BE49-F238E27FC236}">
                <a16:creationId xmlns:a16="http://schemas.microsoft.com/office/drawing/2014/main" id="{7E7AA1EA-24A6-46DD-898B-E895A98A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2455997"/>
            <a:ext cx="3417991" cy="34179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65945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Planner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1026" name="Picture 2" descr="How to get email on tasks and updates of a plan in Microsoft Planner?  (Hindi) - YouTube">
            <a:extLst>
              <a:ext uri="{FF2B5EF4-FFF2-40B4-BE49-F238E27FC236}">
                <a16:creationId xmlns:a16="http://schemas.microsoft.com/office/drawing/2014/main" id="{E1572107-33F8-4950-9CD2-0A07783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05" y="2562077"/>
            <a:ext cx="6536788" cy="36769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44615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0" y="122746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Diagrama</a:t>
            </a:r>
            <a:r>
              <a:rPr lang="en-US" sz="4800" dirty="0">
                <a:latin typeface="Biome Light"/>
                <a:cs typeface="Biome Light"/>
              </a:rPr>
              <a:t> de Banco de dados 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B7745DB-D65B-4CFB-BF91-95D3FA92A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106" y="953743"/>
            <a:ext cx="7383788" cy="56966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99112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-140676" y="122746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dirty="0" err="1">
                <a:latin typeface="Biome Light"/>
                <a:cs typeface="Biome Light"/>
              </a:rPr>
              <a:t>Mock-up</a:t>
            </a:r>
            <a:r>
              <a:rPr lang="pt-BR" sz="4800" dirty="0">
                <a:latin typeface="Biome Light"/>
                <a:cs typeface="Biome Light"/>
              </a:rPr>
              <a:t> das Telas</a:t>
            </a:r>
            <a:endParaRPr lang="en-US" sz="4800" dirty="0">
              <a:latin typeface="Biome Light"/>
              <a:cs typeface="Biome Light"/>
            </a:endParaRP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  <p:pic>
        <p:nvPicPr>
          <p:cNvPr id="4" name="Imagem 3" descr="Uma imagem contendo pessoa, no interior, computador, homem&#10;&#10;Descrição gerada automaticamente">
            <a:extLst>
              <a:ext uri="{FF2B5EF4-FFF2-40B4-BE49-F238E27FC236}">
                <a16:creationId xmlns:a16="http://schemas.microsoft.com/office/drawing/2014/main" id="{FEB6AEB2-59F1-4294-94E7-A8F9BA9FF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4" y="1134985"/>
            <a:ext cx="4430957" cy="27700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069D6FD-11A6-457D-A372-15AB7E849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92" y="1076489"/>
            <a:ext cx="5880564" cy="27700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Imagem 10" descr="Grupo de pessoas em jornal&#10;&#10;Descrição gerada automaticamente com confiança média">
            <a:extLst>
              <a:ext uri="{FF2B5EF4-FFF2-40B4-BE49-F238E27FC236}">
                <a16:creationId xmlns:a16="http://schemas.microsoft.com/office/drawing/2014/main" id="{698D54FE-FA32-4D2F-9EE2-114759B14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66" y="4086301"/>
            <a:ext cx="4588312" cy="25872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Imagem 1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77E18ED4-85C2-4F9E-B3F1-7D2272AB3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24" y="3996650"/>
            <a:ext cx="4944590" cy="2709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942237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Site Estático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6BBE57A1-2758-43E6-B4F8-9DA29E701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" y="247203"/>
            <a:ext cx="1403235" cy="1403235"/>
          </a:xfrm>
          <a:prstGeom prst="rect">
            <a:avLst/>
          </a:prstGeom>
        </p:spPr>
      </p:pic>
      <p:pic>
        <p:nvPicPr>
          <p:cNvPr id="5122" name="Picture 2" descr="ícone de conceito de site estático 2306401 Vetor no Vecteezy">
            <a:extLst>
              <a:ext uri="{FF2B5EF4-FFF2-40B4-BE49-F238E27FC236}">
                <a16:creationId xmlns:a16="http://schemas.microsoft.com/office/drawing/2014/main" id="{4C221764-33B2-4D57-B128-D7754CC38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9" b="34658"/>
          <a:stretch/>
        </p:blipFill>
        <p:spPr bwMode="auto">
          <a:xfrm>
            <a:off x="2666999" y="2713038"/>
            <a:ext cx="6858000" cy="32043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71404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7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/>
              <a:t>Grupo 9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2F2D8-4BD0-4AD5-94FC-28D42088CD2A}"/>
              </a:ext>
            </a:extLst>
          </p:cNvPr>
          <p:cNvSpPr txBox="1"/>
          <p:nvPr/>
        </p:nvSpPr>
        <p:spPr>
          <a:xfrm>
            <a:off x="900024" y="5141345"/>
            <a:ext cx="11616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115">
              <a:buFont typeface="Arial,Sans-Serif"/>
              <a:buChar char="•"/>
            </a:pP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E831C74E-6714-47A3-8872-6F8BE2388C08}"/>
              </a:ext>
            </a:extLst>
          </p:cNvPr>
          <p:cNvSpPr/>
          <p:nvPr/>
        </p:nvSpPr>
        <p:spPr>
          <a:xfrm>
            <a:off x="-13732" y="-16983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     Apresentação dos Integrantes</a:t>
            </a:r>
          </a:p>
        </p:txBody>
      </p:sp>
      <p:sp>
        <p:nvSpPr>
          <p:cNvPr id="9" name="Fluxograma: Classificar 3">
            <a:extLst>
              <a:ext uri="{FF2B5EF4-FFF2-40B4-BE49-F238E27FC236}">
                <a16:creationId xmlns:a16="http://schemas.microsoft.com/office/drawing/2014/main" id="{13B88574-8D21-4C54-97B9-9BB04A309840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F1955B8-65EA-45DB-AF44-13692127B532}"/>
              </a:ext>
            </a:extLst>
          </p:cNvPr>
          <p:cNvSpPr/>
          <p:nvPr/>
        </p:nvSpPr>
        <p:spPr>
          <a:xfrm>
            <a:off x="1098281" y="3609125"/>
            <a:ext cx="1207698" cy="1265207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7F3AA-6910-4BD4-88A8-BD926CB33BBB}"/>
              </a:ext>
            </a:extLst>
          </p:cNvPr>
          <p:cNvSpPr txBox="1"/>
          <p:nvPr/>
        </p:nvSpPr>
        <p:spPr>
          <a:xfrm>
            <a:off x="2741936" y="4988456"/>
            <a:ext cx="13054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 algn="ctr"/>
            <a:r>
              <a:rPr lang="pt-BR" b="1" err="1">
                <a:solidFill>
                  <a:schemeClr val="bg1"/>
                </a:solidFill>
                <a:latin typeface="Biome Light"/>
                <a:cs typeface="Biome Light"/>
              </a:rPr>
              <a:t>Donilo</a:t>
            </a:r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635"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Jordão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AE2EB-D0E0-4B58-BCEF-8FFE84B6397A}"/>
              </a:ext>
            </a:extLst>
          </p:cNvPr>
          <p:cNvSpPr txBox="1"/>
          <p:nvPr/>
        </p:nvSpPr>
        <p:spPr>
          <a:xfrm>
            <a:off x="1042227" y="4987557"/>
            <a:ext cx="14636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Cristian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Alexandre</a:t>
            </a:r>
            <a:endParaRPr lang="pt-BR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DB0D5E7-E905-4076-8B34-126E48D97667}"/>
              </a:ext>
            </a:extLst>
          </p:cNvPr>
          <p:cNvSpPr/>
          <p:nvPr/>
        </p:nvSpPr>
        <p:spPr>
          <a:xfrm>
            <a:off x="2877136" y="3609125"/>
            <a:ext cx="1207698" cy="120769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2DED17F-74FB-444F-A6BC-05667294D2D2}"/>
              </a:ext>
            </a:extLst>
          </p:cNvPr>
          <p:cNvSpPr/>
          <p:nvPr/>
        </p:nvSpPr>
        <p:spPr>
          <a:xfrm>
            <a:off x="4616795" y="3609126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DA9F9-4563-4916-BB06-44E6DBC384B5}"/>
              </a:ext>
            </a:extLst>
          </p:cNvPr>
          <p:cNvSpPr txBox="1"/>
          <p:nvPr/>
        </p:nvSpPr>
        <p:spPr>
          <a:xfrm>
            <a:off x="4520649" y="4986659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Gustavo Volpe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A7F969E-09BA-421F-AC8E-55AD9668BDF9}"/>
              </a:ext>
            </a:extLst>
          </p:cNvPr>
          <p:cNvSpPr/>
          <p:nvPr/>
        </p:nvSpPr>
        <p:spPr>
          <a:xfrm>
            <a:off x="6356455" y="3609125"/>
            <a:ext cx="1207698" cy="1207697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3618F-65C7-4711-9336-1D8016C0F867}"/>
              </a:ext>
            </a:extLst>
          </p:cNvPr>
          <p:cNvSpPr txBox="1"/>
          <p:nvPr/>
        </p:nvSpPr>
        <p:spPr>
          <a:xfrm>
            <a:off x="6360052" y="4985760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João Pedro</a:t>
            </a:r>
            <a:r>
              <a:rPr lang="pt-BR" b="1">
                <a:solidFill>
                  <a:schemeClr val="bg1"/>
                </a:solidFill>
                <a:latin typeface="Century Gothic"/>
              </a:rPr>
              <a:t>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0F7E0-23F6-4C26-BC28-0B68FA1E21F5}"/>
              </a:ext>
            </a:extLst>
          </p:cNvPr>
          <p:cNvSpPr txBox="1"/>
          <p:nvPr/>
        </p:nvSpPr>
        <p:spPr>
          <a:xfrm>
            <a:off x="8285720" y="4970485"/>
            <a:ext cx="8166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Julia Dias </a:t>
            </a:r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2DD4D9FF-E027-4279-9042-39FFE54F8D7A}"/>
              </a:ext>
            </a:extLst>
          </p:cNvPr>
          <p:cNvSpPr/>
          <p:nvPr/>
        </p:nvSpPr>
        <p:spPr>
          <a:xfrm>
            <a:off x="8096116" y="3551615"/>
            <a:ext cx="1207698" cy="1265207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5E59E814-020C-4B11-BAD5-7AC688FE7E2B}"/>
              </a:ext>
            </a:extLst>
          </p:cNvPr>
          <p:cNvSpPr/>
          <p:nvPr/>
        </p:nvSpPr>
        <p:spPr>
          <a:xfrm>
            <a:off x="9835776" y="3551614"/>
            <a:ext cx="1207698" cy="1207697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1500AA-A2C5-4774-BCEB-00237AFB39B4}"/>
              </a:ext>
            </a:extLst>
          </p:cNvPr>
          <p:cNvSpPr txBox="1"/>
          <p:nvPr/>
        </p:nvSpPr>
        <p:spPr>
          <a:xfrm>
            <a:off x="9938217" y="4983963"/>
            <a:ext cx="989163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Letícia Costa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56B42E1F-9A79-4E09-8E94-E9164450D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AWS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67E105DC-63D7-4332-B0BA-92AC38D10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8" y="230795"/>
            <a:ext cx="1403235" cy="1403235"/>
          </a:xfrm>
          <a:prstGeom prst="rect">
            <a:avLst/>
          </a:prstGeom>
        </p:spPr>
      </p:pic>
      <p:pic>
        <p:nvPicPr>
          <p:cNvPr id="7170" name="Picture 2" descr="Amazon Web Services (@awscloud) / Twitter">
            <a:extLst>
              <a:ext uri="{FF2B5EF4-FFF2-40B4-BE49-F238E27FC236}">
                <a16:creationId xmlns:a16="http://schemas.microsoft.com/office/drawing/2014/main" id="{A775B6F0-B902-480E-976A-03CF9DD33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73" y="2236058"/>
            <a:ext cx="4405373" cy="44053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1128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Aplicação Java 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820C43B2-F6B7-4CCA-9D1F-29EEA334F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0" y="239286"/>
            <a:ext cx="1403235" cy="1403235"/>
          </a:xfrm>
          <a:prstGeom prst="rect">
            <a:avLst/>
          </a:prstGeom>
        </p:spPr>
      </p:pic>
      <p:pic>
        <p:nvPicPr>
          <p:cNvPr id="6146" name="Picture 2" descr="ícone Java, original, a marca, logo Livre - Icon-Icons.com">
            <a:extLst>
              <a:ext uri="{FF2B5EF4-FFF2-40B4-BE49-F238E27FC236}">
                <a16:creationId xmlns:a16="http://schemas.microsoft.com/office/drawing/2014/main" id="{2A7E1DBD-3EF4-4C24-A83C-9C578FBF4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104" y="2236059"/>
            <a:ext cx="4244990" cy="42449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6062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GitHub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6FEBB88A-39BF-4388-88CF-12D7AE8B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  <p:pic>
        <p:nvPicPr>
          <p:cNvPr id="8196" name="Picture 4" descr="GitHub logo and symbol, meaning, history, PNG">
            <a:extLst>
              <a:ext uri="{FF2B5EF4-FFF2-40B4-BE49-F238E27FC236}">
                <a16:creationId xmlns:a16="http://schemas.microsoft.com/office/drawing/2014/main" id="{DDFC4461-D779-4E41-BCD6-A90DA564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901" y="2312014"/>
            <a:ext cx="6976195" cy="39241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1942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28F73DC1-A7E4-4CCD-BD51-C3DF7B790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173654"/>
            <a:ext cx="1403235" cy="1403235"/>
          </a:xfrm>
          <a:prstGeom prst="rect">
            <a:avLst/>
          </a:prstGeom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E47A2EC-86F5-9DF7-B315-54A2DE202327}"/>
              </a:ext>
            </a:extLst>
          </p:cNvPr>
          <p:cNvSpPr/>
          <p:nvPr/>
        </p:nvSpPr>
        <p:spPr>
          <a:xfrm>
            <a:off x="372567" y="2290744"/>
            <a:ext cx="1207698" cy="126520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4BCB5FC-9C32-BF3B-BF6B-05FE84F3BF9A}"/>
              </a:ext>
            </a:extLst>
          </p:cNvPr>
          <p:cNvSpPr/>
          <p:nvPr/>
        </p:nvSpPr>
        <p:spPr>
          <a:xfrm>
            <a:off x="373422" y="4818649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7BBA04-5378-23E8-97C2-A6BC921E28A0}"/>
              </a:ext>
            </a:extLst>
          </p:cNvPr>
          <p:cNvCxnSpPr/>
          <p:nvPr/>
        </p:nvCxnSpPr>
        <p:spPr>
          <a:xfrm>
            <a:off x="449944" y="4314371"/>
            <a:ext cx="11272761" cy="3628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C6431D-76F4-450E-29D3-C2C78F1AE035}"/>
              </a:ext>
            </a:extLst>
          </p:cNvPr>
          <p:cNvSpPr/>
          <p:nvPr/>
        </p:nvSpPr>
        <p:spPr>
          <a:xfrm>
            <a:off x="10305294" y="356957"/>
            <a:ext cx="1330475" cy="36285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LOUCO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3DD2B1-63EB-CDAB-5F8C-7629FD5FC0C1}"/>
              </a:ext>
            </a:extLst>
          </p:cNvPr>
          <p:cNvSpPr/>
          <p:nvPr/>
        </p:nvSpPr>
        <p:spPr>
          <a:xfrm>
            <a:off x="10305293" y="756099"/>
            <a:ext cx="1330475" cy="37495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TRISTE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F2C954-C02A-4B88-6537-0CA82514193D}"/>
              </a:ext>
            </a:extLst>
          </p:cNvPr>
          <p:cNvSpPr/>
          <p:nvPr/>
        </p:nvSpPr>
        <p:spPr>
          <a:xfrm>
            <a:off x="10305292" y="1167339"/>
            <a:ext cx="1330475" cy="3870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CONTENTE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DCBE496-8D41-9804-1EB0-7A08798DEE9A}"/>
              </a:ext>
            </a:extLst>
          </p:cNvPr>
          <p:cNvSpPr/>
          <p:nvPr/>
        </p:nvSpPr>
        <p:spPr>
          <a:xfrm>
            <a:off x="2624817" y="2122861"/>
            <a:ext cx="6700761" cy="91923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ea typeface="+mn-lt"/>
                <a:cs typeface="+mn-lt"/>
              </a:rPr>
              <a:t>Quantidade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atividades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maior</a:t>
            </a:r>
            <a:r>
              <a:rPr lang="en-US" sz="1600" dirty="0">
                <a:ea typeface="+mn-lt"/>
                <a:cs typeface="+mn-lt"/>
              </a:rPr>
              <a:t> no final da sprint  -&gt; </a:t>
            </a:r>
            <a:r>
              <a:rPr lang="en-US" sz="1600" dirty="0" err="1">
                <a:ea typeface="+mn-lt"/>
                <a:cs typeface="+mn-lt"/>
              </a:rPr>
              <a:t>Seguir</a:t>
            </a:r>
            <a:r>
              <a:rPr lang="en-US" sz="1600" dirty="0">
                <a:ea typeface="+mn-lt"/>
                <a:cs typeface="+mn-lt"/>
              </a:rPr>
              <a:t> com </a:t>
            </a:r>
            <a:r>
              <a:rPr lang="en-US" sz="1600" dirty="0" err="1">
                <a:ea typeface="+mn-lt"/>
                <a:cs typeface="+mn-lt"/>
              </a:rPr>
              <a:t>uma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quantidade</a:t>
            </a:r>
            <a:r>
              <a:rPr lang="en-US" sz="1600" dirty="0">
                <a:ea typeface="+mn-lt"/>
                <a:cs typeface="+mn-lt"/>
              </a:rPr>
              <a:t> linear de </a:t>
            </a:r>
            <a:r>
              <a:rPr lang="en-US" sz="1600" dirty="0" err="1">
                <a:ea typeface="+mn-lt"/>
                <a:cs typeface="+mn-lt"/>
              </a:rPr>
              <a:t>tarefas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entregar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/>
          </a:p>
          <a:p>
            <a:pPr algn="ctr"/>
            <a:endParaRPr lang="en-US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9060574-1B54-C6EF-DBBA-87A37C4C9BD6}"/>
              </a:ext>
            </a:extLst>
          </p:cNvPr>
          <p:cNvSpPr/>
          <p:nvPr/>
        </p:nvSpPr>
        <p:spPr>
          <a:xfrm>
            <a:off x="2624817" y="3042098"/>
            <a:ext cx="6700760" cy="102809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alguns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momentos</a:t>
            </a:r>
            <a:r>
              <a:rPr lang="en-US" sz="1600" dirty="0">
                <a:ea typeface="+mn-lt"/>
                <a:cs typeface="+mn-lt"/>
              </a:rPr>
              <a:t>  </a:t>
            </a:r>
            <a:r>
              <a:rPr lang="en-US" sz="1600" dirty="0" err="1">
                <a:ea typeface="+mn-lt"/>
                <a:cs typeface="+mn-lt"/>
              </a:rPr>
              <a:t>acúmulo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entregáveis</a:t>
            </a:r>
            <a:r>
              <a:rPr lang="en-US" sz="1600" dirty="0">
                <a:ea typeface="+mn-lt"/>
                <a:cs typeface="+mn-lt"/>
              </a:rPr>
              <a:t>, e no final </a:t>
            </a:r>
            <a:r>
              <a:rPr lang="en-US" sz="1600" dirty="0" err="1">
                <a:ea typeface="+mn-lt"/>
                <a:cs typeface="+mn-lt"/>
              </a:rPr>
              <a:t>acabamos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ficando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pressionados</a:t>
            </a:r>
            <a:r>
              <a:rPr lang="en-US" sz="1600" dirty="0">
                <a:ea typeface="+mn-lt"/>
                <a:cs typeface="+mn-lt"/>
              </a:rPr>
              <a:t> com </a:t>
            </a:r>
            <a:r>
              <a:rPr lang="en-US" sz="1600" dirty="0" err="1">
                <a:ea typeface="+mn-lt"/>
                <a:cs typeface="+mn-lt"/>
              </a:rPr>
              <a:t>muita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coisa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.  ---&gt; </a:t>
            </a:r>
            <a:r>
              <a:rPr lang="en-US" sz="1600" dirty="0" err="1">
                <a:ea typeface="+mn-lt"/>
                <a:cs typeface="+mn-lt"/>
              </a:rPr>
              <a:t>Começar</a:t>
            </a:r>
            <a:r>
              <a:rPr lang="en-US" sz="1600" dirty="0">
                <a:ea typeface="+mn-lt"/>
                <a:cs typeface="+mn-lt"/>
              </a:rPr>
              <a:t> com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força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depois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ir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reduzindo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não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contrário</a:t>
            </a:r>
            <a:endParaRPr lang="en-US" dirty="0" err="1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EE66658-548C-CCCB-26E2-8A765F59C5D8}"/>
              </a:ext>
            </a:extLst>
          </p:cNvPr>
          <p:cNvSpPr/>
          <p:nvPr/>
        </p:nvSpPr>
        <p:spPr>
          <a:xfrm>
            <a:off x="9555386" y="2038196"/>
            <a:ext cx="2165047" cy="2032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Ser um time </a:t>
            </a:r>
            <a:r>
              <a:rPr lang="en-US" sz="1600" dirty="0" err="1">
                <a:ea typeface="+mn-lt"/>
                <a:cs typeface="+mn-lt"/>
              </a:rPr>
              <a:t>unido</a:t>
            </a:r>
            <a:r>
              <a:rPr lang="en-US" sz="1600" dirty="0">
                <a:ea typeface="+mn-lt"/>
                <a:cs typeface="+mn-lt"/>
              </a:rPr>
              <a:t>, que sempre </a:t>
            </a:r>
            <a:r>
              <a:rPr lang="en-US" sz="1600" dirty="0" err="1">
                <a:ea typeface="+mn-lt"/>
                <a:cs typeface="+mn-lt"/>
              </a:rPr>
              <a:t>tenta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entender</a:t>
            </a:r>
            <a:r>
              <a:rPr lang="en-US" sz="1600" dirty="0">
                <a:ea typeface="+mn-lt"/>
                <a:cs typeface="+mn-lt"/>
              </a:rPr>
              <a:t> o outro e </a:t>
            </a:r>
            <a:r>
              <a:rPr lang="en-US" sz="1600" dirty="0" err="1">
                <a:ea typeface="+mn-lt"/>
                <a:cs typeface="+mn-lt"/>
              </a:rPr>
              <a:t>ajudar</a:t>
            </a:r>
            <a:r>
              <a:rPr lang="en-US" sz="1600" dirty="0">
                <a:ea typeface="+mn-lt"/>
                <a:cs typeface="+mn-lt"/>
              </a:rPr>
              <a:t>. </a:t>
            </a:r>
            <a:endParaRPr lang="en-US" sz="1600" dirty="0"/>
          </a:p>
          <a:p>
            <a:pPr algn="ctr"/>
            <a:r>
              <a:rPr lang="en-US" sz="1600" dirty="0">
                <a:ea typeface="+mn-lt"/>
                <a:cs typeface="+mn-lt"/>
              </a:rPr>
              <a:t>Boa </a:t>
            </a:r>
            <a:r>
              <a:rPr lang="en-US" sz="1600" dirty="0" err="1">
                <a:ea typeface="+mn-lt"/>
                <a:cs typeface="+mn-lt"/>
              </a:rPr>
              <a:t>convivência</a:t>
            </a:r>
            <a:r>
              <a:rPr lang="en-US" sz="1600" dirty="0">
                <a:ea typeface="+mn-lt"/>
                <a:cs typeface="+mn-lt"/>
              </a:rPr>
              <a:t> do </a:t>
            </a:r>
            <a:r>
              <a:rPr lang="en-US" sz="1600" dirty="0" err="1">
                <a:ea typeface="+mn-lt"/>
                <a:cs typeface="+mn-lt"/>
              </a:rPr>
              <a:t>grupo</a:t>
            </a:r>
            <a:endParaRPr lang="en-US" dirty="0" err="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0635A2-DA8E-DB67-A385-61C7231AF01C}"/>
              </a:ext>
            </a:extLst>
          </p:cNvPr>
          <p:cNvSpPr/>
          <p:nvPr/>
        </p:nvSpPr>
        <p:spPr>
          <a:xfrm>
            <a:off x="2419198" y="4541909"/>
            <a:ext cx="7003141" cy="12820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ea typeface="+mn-lt"/>
                <a:cs typeface="+mn-lt"/>
              </a:rPr>
              <a:t>Sobrecarga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parte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técnica</a:t>
            </a:r>
            <a:r>
              <a:rPr lang="en-US" sz="1600" dirty="0">
                <a:ea typeface="+mn-lt"/>
                <a:cs typeface="+mn-lt"/>
              </a:rPr>
              <a:t> do </a:t>
            </a:r>
            <a:r>
              <a:rPr lang="en-US" sz="1600" dirty="0" err="1">
                <a:ea typeface="+mn-lt"/>
                <a:cs typeface="+mn-lt"/>
              </a:rPr>
              <a:t>projeto</a:t>
            </a:r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Muitas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partes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pareciam</a:t>
            </a:r>
            <a:r>
              <a:rPr lang="en-US" sz="1600" dirty="0">
                <a:ea typeface="+mn-lt"/>
                <a:cs typeface="+mn-lt"/>
              </a:rPr>
              <a:t> simples e se </a:t>
            </a:r>
            <a:r>
              <a:rPr lang="en-US" sz="1600" dirty="0" err="1">
                <a:ea typeface="+mn-lt"/>
                <a:cs typeface="+mn-lt"/>
              </a:rPr>
              <a:t>demonstraram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complexas</a:t>
            </a:r>
            <a:r>
              <a:rPr lang="en-US" sz="1600" dirty="0">
                <a:ea typeface="+mn-lt"/>
                <a:cs typeface="+mn-lt"/>
              </a:rPr>
              <a:t> e com </a:t>
            </a:r>
            <a:r>
              <a:rPr lang="en-US" sz="1600" dirty="0" err="1">
                <a:ea typeface="+mn-lt"/>
                <a:cs typeface="+mn-lt"/>
              </a:rPr>
              <a:t>uma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grande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quantidade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erros</a:t>
            </a:r>
            <a:r>
              <a:rPr lang="en-US" sz="1600" dirty="0">
                <a:ea typeface="+mn-lt"/>
                <a:cs typeface="+mn-lt"/>
              </a:rPr>
              <a:t>; 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/>
              <a:t>-&gt; </a:t>
            </a:r>
            <a:r>
              <a:rPr lang="en-US" sz="1600" dirty="0" err="1">
                <a:ea typeface="+mn-lt"/>
                <a:cs typeface="+mn-lt"/>
              </a:rPr>
              <a:t>Dividir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melhor</a:t>
            </a:r>
            <a:r>
              <a:rPr lang="en-US" sz="1600" dirty="0">
                <a:ea typeface="+mn-lt"/>
                <a:cs typeface="+mn-lt"/>
              </a:rPr>
              <a:t> as </a:t>
            </a:r>
            <a:r>
              <a:rPr lang="en-US" sz="1600" dirty="0" err="1">
                <a:ea typeface="+mn-lt"/>
                <a:cs typeface="+mn-lt"/>
              </a:rPr>
              <a:t>tarefas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analisar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quais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são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difíceis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entregar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quanto</a:t>
            </a:r>
            <a:r>
              <a:rPr lang="en-US" sz="1600" dirty="0">
                <a:ea typeface="+mn-lt"/>
                <a:cs typeface="+mn-lt"/>
              </a:rPr>
              <a:t> antes.</a:t>
            </a:r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7A9584F-3818-0668-2A78-01F6525D0A38}"/>
              </a:ext>
            </a:extLst>
          </p:cNvPr>
          <p:cNvSpPr/>
          <p:nvPr/>
        </p:nvSpPr>
        <p:spPr>
          <a:xfrm>
            <a:off x="2419197" y="5824003"/>
            <a:ext cx="7003142" cy="96762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Falta de </a:t>
            </a:r>
            <a:r>
              <a:rPr lang="en-US" sz="1600" dirty="0" err="1">
                <a:ea typeface="+mn-lt"/>
                <a:cs typeface="+mn-lt"/>
              </a:rPr>
              <a:t>autonomia</a:t>
            </a:r>
            <a:r>
              <a:rPr lang="en-US" sz="1600" dirty="0">
                <a:ea typeface="+mn-lt"/>
                <a:cs typeface="+mn-lt"/>
              </a:rPr>
              <a:t> do </a:t>
            </a:r>
            <a:r>
              <a:rPr lang="en-US" sz="1600" dirty="0" err="1">
                <a:ea typeface="+mn-lt"/>
                <a:cs typeface="+mn-lt"/>
              </a:rPr>
              <a:t>grupo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</a:t>
            </a:r>
            <a:r>
              <a:rPr lang="en-US" sz="1600" dirty="0">
                <a:ea typeface="+mn-lt"/>
                <a:cs typeface="+mn-lt"/>
              </a:rPr>
              <a:t> hora de </a:t>
            </a:r>
            <a:r>
              <a:rPr lang="en-US" sz="1600" dirty="0" err="1">
                <a:ea typeface="+mn-lt"/>
                <a:cs typeface="+mn-lt"/>
              </a:rPr>
              <a:t>pegar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atividades</a:t>
            </a:r>
            <a:r>
              <a:rPr lang="en-US" sz="1600" dirty="0">
                <a:ea typeface="+mn-lt"/>
                <a:cs typeface="+mn-lt"/>
              </a:rPr>
              <a:t> no planner;</a:t>
            </a:r>
          </a:p>
          <a:p>
            <a:pPr algn="ctr"/>
            <a:r>
              <a:rPr lang="en-US" sz="1600" dirty="0"/>
              <a:t>-&gt; </a:t>
            </a:r>
            <a:r>
              <a:rPr lang="en-US" sz="1600" dirty="0">
                <a:ea typeface="+mn-lt"/>
                <a:cs typeface="+mn-lt"/>
              </a:rPr>
              <a:t>Pegar as </a:t>
            </a:r>
            <a:r>
              <a:rPr lang="en-US" sz="1600" dirty="0" err="1">
                <a:ea typeface="+mn-lt"/>
                <a:cs typeface="+mn-lt"/>
              </a:rPr>
              <a:t>tarefas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cumprir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prazos</a:t>
            </a:r>
            <a:r>
              <a:rPr lang="en-US" sz="1600" dirty="0">
                <a:ea typeface="+mn-lt"/>
                <a:cs typeface="+mn-lt"/>
              </a:rPr>
              <a:t> da </a:t>
            </a:r>
            <a:r>
              <a:rPr lang="en-US" sz="1600" dirty="0" err="1">
                <a:ea typeface="+mn-lt"/>
                <a:cs typeface="+mn-lt"/>
              </a:rPr>
              <a:t>mesma</a:t>
            </a:r>
            <a:r>
              <a:rPr lang="en-US" sz="1600" dirty="0">
                <a:ea typeface="+mn-lt"/>
                <a:cs typeface="+mn-lt"/>
              </a:rPr>
              <a:t>, se </a:t>
            </a:r>
            <a:r>
              <a:rPr lang="en-US" sz="1600" dirty="0" err="1">
                <a:ea typeface="+mn-lt"/>
                <a:cs typeface="+mn-lt"/>
              </a:rPr>
              <a:t>não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conseguir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pedir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ajuda</a:t>
            </a:r>
            <a:r>
              <a:rPr lang="en-US" sz="1600" dirty="0">
                <a:ea typeface="+mn-lt"/>
                <a:cs typeface="+mn-lt"/>
              </a:rPr>
              <a:t> para outros </a:t>
            </a:r>
            <a:r>
              <a:rPr lang="en-US" sz="1600" dirty="0" err="1">
                <a:ea typeface="+mn-lt"/>
                <a:cs typeface="+mn-lt"/>
              </a:rPr>
              <a:t>membros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ou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professores</a:t>
            </a:r>
            <a:r>
              <a:rPr lang="en-US" sz="1600" dirty="0">
                <a:ea typeface="+mn-lt"/>
                <a:cs typeface="+mn-lt"/>
              </a:rPr>
              <a:t>;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06B5950-E099-BB31-EEB0-B5BC86CE3D0C}"/>
              </a:ext>
            </a:extLst>
          </p:cNvPr>
          <p:cNvSpPr/>
          <p:nvPr/>
        </p:nvSpPr>
        <p:spPr>
          <a:xfrm>
            <a:off x="9555385" y="4541910"/>
            <a:ext cx="2165047" cy="226180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Grupo </a:t>
            </a:r>
            <a:r>
              <a:rPr lang="en-US" sz="1600" dirty="0" err="1">
                <a:ea typeface="+mn-lt"/>
                <a:cs typeface="+mn-lt"/>
              </a:rPr>
              <a:t>trabalhou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ativamente</a:t>
            </a:r>
            <a:r>
              <a:rPr lang="en-US" sz="1600" dirty="0">
                <a:ea typeface="+mn-lt"/>
                <a:cs typeface="+mn-lt"/>
              </a:rPr>
              <a:t> e de forma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ágil</a:t>
            </a:r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Ainda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não</a:t>
            </a:r>
            <a:r>
              <a:rPr lang="en-US" sz="1600" dirty="0">
                <a:ea typeface="+mn-lt"/>
                <a:cs typeface="+mn-lt"/>
              </a:rPr>
              <a:t> é </a:t>
            </a:r>
            <a:r>
              <a:rPr lang="en-US" sz="1600" dirty="0" err="1">
                <a:ea typeface="+mn-lt"/>
                <a:cs typeface="+mn-lt"/>
              </a:rPr>
              <a:t>perfeito</a:t>
            </a:r>
            <a:r>
              <a:rPr lang="en-US" sz="1600" dirty="0">
                <a:ea typeface="+mn-lt"/>
                <a:cs typeface="+mn-lt"/>
              </a:rPr>
              <a:t>, mas </a:t>
            </a:r>
            <a:r>
              <a:rPr lang="en-US" sz="1600" dirty="0" err="1">
                <a:ea typeface="+mn-lt"/>
                <a:cs typeface="+mn-lt"/>
              </a:rPr>
              <a:t>estamos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caminhando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uma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grande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melhoria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04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28F73DC1-A7E4-4CCD-BD51-C3DF7B790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173654"/>
            <a:ext cx="1403235" cy="140323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7BBA04-5378-23E8-97C2-A6BC921E28A0}"/>
              </a:ext>
            </a:extLst>
          </p:cNvPr>
          <p:cNvCxnSpPr/>
          <p:nvPr/>
        </p:nvCxnSpPr>
        <p:spPr>
          <a:xfrm>
            <a:off x="449944" y="4314371"/>
            <a:ext cx="11272761" cy="3628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C6431D-76F4-450E-29D3-C2C78F1AE035}"/>
              </a:ext>
            </a:extLst>
          </p:cNvPr>
          <p:cNvSpPr/>
          <p:nvPr/>
        </p:nvSpPr>
        <p:spPr>
          <a:xfrm>
            <a:off x="10305294" y="356957"/>
            <a:ext cx="1330475" cy="36285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LOUCO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3DD2B1-63EB-CDAB-5F8C-7629FD5FC0C1}"/>
              </a:ext>
            </a:extLst>
          </p:cNvPr>
          <p:cNvSpPr/>
          <p:nvPr/>
        </p:nvSpPr>
        <p:spPr>
          <a:xfrm>
            <a:off x="10305293" y="756099"/>
            <a:ext cx="1330475" cy="37495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TRISTE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F2C954-C02A-4B88-6537-0CA82514193D}"/>
              </a:ext>
            </a:extLst>
          </p:cNvPr>
          <p:cNvSpPr/>
          <p:nvPr/>
        </p:nvSpPr>
        <p:spPr>
          <a:xfrm>
            <a:off x="10305292" y="1167339"/>
            <a:ext cx="1330475" cy="3870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CONTENTE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DCBE496-8D41-9804-1EB0-7A08798DEE9A}"/>
              </a:ext>
            </a:extLst>
          </p:cNvPr>
          <p:cNvSpPr/>
          <p:nvPr/>
        </p:nvSpPr>
        <p:spPr>
          <a:xfrm>
            <a:off x="2624817" y="2159146"/>
            <a:ext cx="5902476" cy="8950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ea typeface="+mn-lt"/>
                <a:cs typeface="+mn-lt"/>
              </a:rPr>
              <a:t>Alguns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entregáveis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serem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difíceis</a:t>
            </a:r>
            <a:r>
              <a:rPr lang="en-US" sz="1600" dirty="0">
                <a:ea typeface="+mn-lt"/>
                <a:cs typeface="+mn-lt"/>
              </a:rPr>
              <a:t> do que </a:t>
            </a:r>
            <a:r>
              <a:rPr lang="en-US" sz="1600" dirty="0" err="1">
                <a:ea typeface="+mn-lt"/>
                <a:cs typeface="+mn-lt"/>
              </a:rPr>
              <a:t>aparentavam</a:t>
            </a:r>
            <a:r>
              <a:rPr lang="en-US" sz="1600" dirty="0">
                <a:ea typeface="+mn-lt"/>
                <a:cs typeface="+mn-lt"/>
              </a:rPr>
              <a:t> -&gt; </a:t>
            </a:r>
            <a:r>
              <a:rPr lang="en-US" sz="1600" dirty="0" err="1">
                <a:ea typeface="+mn-lt"/>
                <a:cs typeface="+mn-lt"/>
              </a:rPr>
              <a:t>tentar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entender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melhor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como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funciona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9060574-1B54-C6EF-DBBA-87A37C4C9BD6}"/>
              </a:ext>
            </a:extLst>
          </p:cNvPr>
          <p:cNvSpPr/>
          <p:nvPr/>
        </p:nvSpPr>
        <p:spPr>
          <a:xfrm>
            <a:off x="2624817" y="3054193"/>
            <a:ext cx="5902475" cy="101600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As </a:t>
            </a:r>
            <a:r>
              <a:rPr lang="en-US" sz="1600" dirty="0" err="1">
                <a:ea typeface="+mn-lt"/>
                <a:cs typeface="+mn-lt"/>
              </a:rPr>
              <a:t>notas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análise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sistemas</a:t>
            </a:r>
            <a:r>
              <a:rPr lang="en-US" sz="1600" dirty="0">
                <a:ea typeface="+mn-lt"/>
                <a:cs typeface="+mn-lt"/>
              </a:rPr>
              <a:t> -&gt; </a:t>
            </a:r>
            <a:r>
              <a:rPr lang="en-US" sz="1600" dirty="0" err="1">
                <a:ea typeface="+mn-lt"/>
                <a:cs typeface="+mn-lt"/>
              </a:rPr>
              <a:t>tentar</a:t>
            </a:r>
            <a:r>
              <a:rPr lang="en-US" sz="1600" dirty="0">
                <a:ea typeface="+mn-lt"/>
                <a:cs typeface="+mn-lt"/>
              </a:rPr>
              <a:t> se </a:t>
            </a:r>
            <a:r>
              <a:rPr lang="en-US" sz="1600" dirty="0" err="1">
                <a:ea typeface="+mn-lt"/>
                <a:cs typeface="+mn-lt"/>
              </a:rPr>
              <a:t>ajudar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ainda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relação</a:t>
            </a:r>
            <a:r>
              <a:rPr lang="en-US" sz="1600" dirty="0">
                <a:ea typeface="+mn-lt"/>
                <a:cs typeface="+mn-lt"/>
              </a:rPr>
              <a:t> as </a:t>
            </a:r>
            <a:r>
              <a:rPr lang="en-US" sz="1600" dirty="0" err="1">
                <a:ea typeface="+mn-lt"/>
                <a:cs typeface="+mn-lt"/>
              </a:rPr>
              <a:t>dificuldades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matéria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EE66658-548C-CCCB-26E2-8A765F59C5D8}"/>
              </a:ext>
            </a:extLst>
          </p:cNvPr>
          <p:cNvSpPr/>
          <p:nvPr/>
        </p:nvSpPr>
        <p:spPr>
          <a:xfrm>
            <a:off x="8829672" y="2038196"/>
            <a:ext cx="2890761" cy="2032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. O </a:t>
            </a:r>
            <a:r>
              <a:rPr lang="en-US" sz="1600" dirty="0" err="1">
                <a:ea typeface="+mn-lt"/>
                <a:cs typeface="+mn-lt"/>
              </a:rPr>
              <a:t>grupo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todo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muito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comprometido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/>
          </a:p>
          <a:p>
            <a:pPr algn="ctr"/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Reuniões</a:t>
            </a:r>
            <a:r>
              <a:rPr lang="en-US" sz="1600" dirty="0">
                <a:ea typeface="+mn-lt"/>
                <a:cs typeface="+mn-lt"/>
              </a:rPr>
              <a:t>/ daily para </a:t>
            </a:r>
            <a:r>
              <a:rPr lang="en-US" sz="1600" dirty="0" err="1">
                <a:ea typeface="+mn-lt"/>
                <a:cs typeface="+mn-lt"/>
              </a:rPr>
              <a:t>acompanhamento</a:t>
            </a:r>
            <a:r>
              <a:rPr lang="en-US" sz="1600" dirty="0">
                <a:ea typeface="+mn-lt"/>
                <a:cs typeface="+mn-lt"/>
              </a:rPr>
              <a:t> das </a:t>
            </a:r>
            <a:r>
              <a:rPr lang="en-US" sz="1600" dirty="0" err="1">
                <a:ea typeface="+mn-lt"/>
                <a:cs typeface="+mn-lt"/>
              </a:rPr>
              <a:t>atividades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/>
          </a:p>
          <a:p>
            <a:pPr algn="ctr"/>
            <a:r>
              <a:rPr lang="en-US" sz="1600" dirty="0">
                <a:ea typeface="+mn-lt"/>
                <a:cs typeface="+mn-lt"/>
              </a:rPr>
              <a:t>. Saber </a:t>
            </a:r>
            <a:r>
              <a:rPr lang="en-US" sz="1600" dirty="0" err="1">
                <a:ea typeface="+mn-lt"/>
                <a:cs typeface="+mn-lt"/>
              </a:rPr>
              <a:t>aconselhar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trabalho</a:t>
            </a:r>
            <a:r>
              <a:rPr lang="en-US" sz="1600" dirty="0">
                <a:ea typeface="+mn-lt"/>
                <a:cs typeface="+mn-lt"/>
              </a:rPr>
              <a:t> com a </a:t>
            </a:r>
            <a:r>
              <a:rPr lang="en-US" sz="1600" dirty="0" err="1">
                <a:ea typeface="+mn-lt"/>
                <a:cs typeface="+mn-lt"/>
              </a:rPr>
              <a:t>faculdade</a:t>
            </a:r>
            <a:endParaRPr lang="en-US" dirty="0" err="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0635A2-DA8E-DB67-A385-61C7231AF01C}"/>
              </a:ext>
            </a:extLst>
          </p:cNvPr>
          <p:cNvSpPr/>
          <p:nvPr/>
        </p:nvSpPr>
        <p:spPr>
          <a:xfrm>
            <a:off x="2419198" y="4566099"/>
            <a:ext cx="6120189" cy="123371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BPMN e </a:t>
            </a:r>
            <a:r>
              <a:rPr lang="en-US" sz="1600" dirty="0" err="1">
                <a:ea typeface="+mn-lt"/>
                <a:cs typeface="+mn-lt"/>
              </a:rPr>
              <a:t>Integração</a:t>
            </a:r>
            <a:r>
              <a:rPr lang="en-US" sz="1600" dirty="0">
                <a:ea typeface="+mn-lt"/>
                <a:cs typeface="+mn-lt"/>
              </a:rPr>
              <a:t> de com banco Azure. </a:t>
            </a:r>
            <a:endParaRPr lang="en-US"/>
          </a:p>
          <a:p>
            <a:pPr algn="ctr"/>
            <a:r>
              <a:rPr lang="en-US" sz="1600" dirty="0" err="1">
                <a:ea typeface="+mn-lt"/>
                <a:cs typeface="+mn-lt"/>
              </a:rPr>
              <a:t>Oque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melhorar</a:t>
            </a:r>
            <a:r>
              <a:rPr lang="en-US" sz="1600" dirty="0">
                <a:ea typeface="+mn-lt"/>
                <a:cs typeface="+mn-lt"/>
              </a:rPr>
              <a:t> = Fazer BPMN com </a:t>
            </a:r>
            <a:r>
              <a:rPr lang="en-US" sz="1600" dirty="0" err="1">
                <a:ea typeface="+mn-lt"/>
                <a:cs typeface="+mn-lt"/>
              </a:rPr>
              <a:t>calma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prezando</a:t>
            </a:r>
            <a:r>
              <a:rPr lang="en-US" sz="1600" dirty="0">
                <a:ea typeface="+mn-lt"/>
                <a:cs typeface="+mn-lt"/>
              </a:rPr>
              <a:t> sempre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 um </a:t>
            </a:r>
            <a:r>
              <a:rPr lang="en-US" sz="1600" dirty="0" err="1">
                <a:ea typeface="+mn-lt"/>
                <a:cs typeface="+mn-lt"/>
              </a:rPr>
              <a:t>fluxo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negócio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abordando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situação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especifica</a:t>
            </a:r>
            <a:endParaRPr lang="en-US" dirty="0" err="1"/>
          </a:p>
          <a:p>
            <a:pPr algn="ctr"/>
            <a:r>
              <a:rPr lang="en-US" sz="1600" dirty="0" err="1">
                <a:ea typeface="+mn-lt"/>
                <a:cs typeface="+mn-lt"/>
              </a:rPr>
              <a:t>Estudar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melhor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como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funciona</a:t>
            </a:r>
            <a:r>
              <a:rPr lang="en-US" sz="1600" dirty="0">
                <a:ea typeface="+mn-lt"/>
                <a:cs typeface="+mn-lt"/>
              </a:rPr>
              <a:t> o banco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nuvem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7A9584F-3818-0668-2A78-01F6525D0A38}"/>
              </a:ext>
            </a:extLst>
          </p:cNvPr>
          <p:cNvSpPr/>
          <p:nvPr/>
        </p:nvSpPr>
        <p:spPr>
          <a:xfrm>
            <a:off x="2419197" y="5811908"/>
            <a:ext cx="6108095" cy="99181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Meu </a:t>
            </a:r>
            <a:r>
              <a:rPr lang="en-US" sz="1600" dirty="0" err="1">
                <a:ea typeface="+mn-lt"/>
                <a:cs typeface="+mn-lt"/>
              </a:rPr>
              <a:t>desempenho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Provas</a:t>
            </a:r>
            <a:endParaRPr lang="en-US" dirty="0" err="1"/>
          </a:p>
          <a:p>
            <a:pPr algn="ctr"/>
            <a:r>
              <a:rPr lang="en-US" sz="1600" dirty="0" err="1">
                <a:ea typeface="+mn-lt"/>
                <a:cs typeface="+mn-lt"/>
              </a:rPr>
              <a:t>Oque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melhorar</a:t>
            </a:r>
            <a:r>
              <a:rPr lang="en-US" sz="1600" dirty="0">
                <a:ea typeface="+mn-lt"/>
                <a:cs typeface="+mn-lt"/>
              </a:rPr>
              <a:t> = </a:t>
            </a:r>
            <a:r>
              <a:rPr lang="en-US" sz="1600" dirty="0" err="1">
                <a:ea typeface="+mn-lt"/>
                <a:cs typeface="+mn-lt"/>
              </a:rPr>
              <a:t>Focar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aulas </a:t>
            </a:r>
            <a:r>
              <a:rPr lang="en-US" sz="1600" dirty="0" err="1">
                <a:ea typeface="+mn-lt"/>
                <a:cs typeface="+mn-lt"/>
              </a:rPr>
              <a:t>tecnicas</a:t>
            </a:r>
            <a:r>
              <a:rPr lang="en-US" sz="1600" dirty="0">
                <a:ea typeface="+mn-lt"/>
                <a:cs typeface="+mn-lt"/>
              </a:rPr>
              <a:t>, sempre </a:t>
            </a:r>
            <a:r>
              <a:rPr lang="en-US" sz="1600" dirty="0" err="1">
                <a:ea typeface="+mn-lt"/>
                <a:cs typeface="+mn-lt"/>
              </a:rPr>
              <a:t>mantendo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matérias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praticas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dia.</a:t>
            </a:r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06B5950-E099-BB31-EEB0-B5BC86CE3D0C}"/>
              </a:ext>
            </a:extLst>
          </p:cNvPr>
          <p:cNvSpPr/>
          <p:nvPr/>
        </p:nvSpPr>
        <p:spPr>
          <a:xfrm>
            <a:off x="8829671" y="4554005"/>
            <a:ext cx="2890761" cy="224971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ea typeface="+mn-lt"/>
                <a:cs typeface="+mn-lt"/>
              </a:rPr>
              <a:t>Validação</a:t>
            </a:r>
            <a:r>
              <a:rPr lang="en-US" sz="1600" dirty="0">
                <a:ea typeface="+mn-lt"/>
                <a:cs typeface="+mn-lt"/>
              </a:rPr>
              <a:t> do BPMN com </a:t>
            </a:r>
            <a:r>
              <a:rPr lang="en-US" sz="1600" dirty="0" err="1">
                <a:ea typeface="+mn-lt"/>
                <a:cs typeface="+mn-lt"/>
              </a:rPr>
              <a:t>elogio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dirty="0"/>
          </a:p>
          <a:p>
            <a:pPr algn="ctr"/>
            <a:r>
              <a:rPr lang="en-US" sz="1600" dirty="0" err="1">
                <a:ea typeface="+mn-lt"/>
                <a:cs typeface="+mn-lt"/>
              </a:rPr>
              <a:t>Oque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melhorar</a:t>
            </a:r>
            <a:r>
              <a:rPr lang="en-US" sz="1600" dirty="0">
                <a:ea typeface="+mn-lt"/>
                <a:cs typeface="+mn-lt"/>
              </a:rPr>
              <a:t> -&gt; </a:t>
            </a:r>
            <a:r>
              <a:rPr lang="en-US" sz="1600" dirty="0" err="1">
                <a:ea typeface="+mn-lt"/>
                <a:cs typeface="+mn-lt"/>
              </a:rPr>
              <a:t>Continuar</a:t>
            </a:r>
            <a:r>
              <a:rPr lang="en-US" sz="1600" dirty="0">
                <a:ea typeface="+mn-lt"/>
                <a:cs typeface="+mn-lt"/>
              </a:rPr>
              <a:t> sempre </a:t>
            </a:r>
            <a:r>
              <a:rPr lang="en-US" sz="1600" dirty="0" err="1">
                <a:ea typeface="+mn-lt"/>
                <a:cs typeface="+mn-lt"/>
              </a:rPr>
              <a:t>buscando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validação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orientação</a:t>
            </a:r>
            <a:r>
              <a:rPr lang="en-US" sz="1600" dirty="0">
                <a:ea typeface="+mn-lt"/>
                <a:cs typeface="+mn-lt"/>
              </a:rPr>
              <a:t> dos </a:t>
            </a:r>
            <a:r>
              <a:rPr lang="en-US" sz="1600" dirty="0" err="1">
                <a:ea typeface="+mn-lt"/>
                <a:cs typeface="+mn-lt"/>
              </a:rPr>
              <a:t>professores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assim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 algo com </a:t>
            </a:r>
            <a:r>
              <a:rPr lang="en-US" sz="1600" dirty="0" err="1">
                <a:ea typeface="+mn-lt"/>
                <a:cs typeface="+mn-lt"/>
              </a:rPr>
              <a:t>sentido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94B8AEF3-933D-25D2-E0D7-A1C29595AAA2}"/>
              </a:ext>
            </a:extLst>
          </p:cNvPr>
          <p:cNvSpPr/>
          <p:nvPr/>
        </p:nvSpPr>
        <p:spPr>
          <a:xfrm>
            <a:off x="685843" y="2169793"/>
            <a:ext cx="1207698" cy="120769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A489431B-3707-E2B1-C934-901A42A078BE}"/>
              </a:ext>
            </a:extLst>
          </p:cNvPr>
          <p:cNvSpPr/>
          <p:nvPr/>
        </p:nvSpPr>
        <p:spPr>
          <a:xfrm>
            <a:off x="695884" y="4576744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590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28F73DC1-A7E4-4CCD-BD51-C3DF7B790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173654"/>
            <a:ext cx="1403235" cy="140323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7BBA04-5378-23E8-97C2-A6BC921E28A0}"/>
              </a:ext>
            </a:extLst>
          </p:cNvPr>
          <p:cNvCxnSpPr/>
          <p:nvPr/>
        </p:nvCxnSpPr>
        <p:spPr>
          <a:xfrm>
            <a:off x="449944" y="4314371"/>
            <a:ext cx="11272761" cy="3628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C6431D-76F4-450E-29D3-C2C78F1AE035}"/>
              </a:ext>
            </a:extLst>
          </p:cNvPr>
          <p:cNvSpPr/>
          <p:nvPr/>
        </p:nvSpPr>
        <p:spPr>
          <a:xfrm>
            <a:off x="10305294" y="356957"/>
            <a:ext cx="1330475" cy="36285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LOUCO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3DD2B1-63EB-CDAB-5F8C-7629FD5FC0C1}"/>
              </a:ext>
            </a:extLst>
          </p:cNvPr>
          <p:cNvSpPr/>
          <p:nvPr/>
        </p:nvSpPr>
        <p:spPr>
          <a:xfrm>
            <a:off x="10305293" y="756099"/>
            <a:ext cx="1330475" cy="37495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TRISTE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F2C954-C02A-4B88-6537-0CA82514193D}"/>
              </a:ext>
            </a:extLst>
          </p:cNvPr>
          <p:cNvSpPr/>
          <p:nvPr/>
        </p:nvSpPr>
        <p:spPr>
          <a:xfrm>
            <a:off x="10305292" y="1167339"/>
            <a:ext cx="1330475" cy="3870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CONTENTE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DCBE496-8D41-9804-1EB0-7A08798DEE9A}"/>
              </a:ext>
            </a:extLst>
          </p:cNvPr>
          <p:cNvSpPr/>
          <p:nvPr/>
        </p:nvSpPr>
        <p:spPr>
          <a:xfrm>
            <a:off x="2624817" y="2159146"/>
            <a:ext cx="5902476" cy="8950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Muita </a:t>
            </a:r>
            <a:r>
              <a:rPr lang="en-US" sz="1600" dirty="0" err="1">
                <a:ea typeface="+mn-lt"/>
                <a:cs typeface="+mn-lt"/>
              </a:rPr>
              <a:t>tarefa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última</a:t>
            </a:r>
            <a:r>
              <a:rPr lang="en-US" sz="1600" dirty="0">
                <a:ea typeface="+mn-lt"/>
                <a:cs typeface="+mn-lt"/>
              </a:rPr>
              <a:t> hora, </a:t>
            </a:r>
            <a:r>
              <a:rPr lang="en-US" sz="1600" dirty="0" err="1">
                <a:ea typeface="+mn-lt"/>
                <a:cs typeface="+mn-lt"/>
              </a:rPr>
              <a:t>sobrecarregando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grupo</a:t>
            </a:r>
            <a:r>
              <a:rPr lang="en-US" sz="1600" dirty="0">
                <a:ea typeface="+mn-lt"/>
                <a:cs typeface="+mn-lt"/>
              </a:rPr>
              <a:t>  -&gt; </a:t>
            </a:r>
            <a:r>
              <a:rPr lang="en-US" sz="1600" dirty="0" err="1">
                <a:ea typeface="+mn-lt"/>
                <a:cs typeface="+mn-lt"/>
              </a:rPr>
              <a:t>seguir</a:t>
            </a:r>
            <a:r>
              <a:rPr lang="en-US" sz="1600" dirty="0">
                <a:ea typeface="+mn-lt"/>
                <a:cs typeface="+mn-lt"/>
              </a:rPr>
              <a:t> as </a:t>
            </a:r>
            <a:r>
              <a:rPr lang="en-US" sz="1600" dirty="0" err="1">
                <a:ea typeface="+mn-lt"/>
                <a:cs typeface="+mn-lt"/>
              </a:rPr>
              <a:t>metas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prazo</a:t>
            </a:r>
            <a:r>
              <a:rPr lang="en-US" sz="1600" dirty="0">
                <a:ea typeface="+mn-lt"/>
                <a:cs typeface="+mn-lt"/>
              </a:rPr>
              <a:t> a </a:t>
            </a:r>
            <a:r>
              <a:rPr lang="en-US" sz="1600" dirty="0" err="1">
                <a:ea typeface="+mn-lt"/>
                <a:cs typeface="+mn-lt"/>
              </a:rPr>
              <a:t>risca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sobrar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tempo para </a:t>
            </a:r>
            <a:r>
              <a:rPr lang="en-US" sz="1600" dirty="0" err="1">
                <a:ea typeface="+mn-lt"/>
                <a:cs typeface="+mn-lt"/>
              </a:rPr>
              <a:t>aperfeiçoar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projeto</a:t>
            </a:r>
            <a:endParaRPr lang="en-US" dirty="0" err="1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9060574-1B54-C6EF-DBBA-87A37C4C9BD6}"/>
              </a:ext>
            </a:extLst>
          </p:cNvPr>
          <p:cNvSpPr/>
          <p:nvPr/>
        </p:nvSpPr>
        <p:spPr>
          <a:xfrm>
            <a:off x="2624817" y="3054193"/>
            <a:ext cx="5902475" cy="101600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ea typeface="+mn-lt"/>
                <a:cs typeface="+mn-lt"/>
              </a:rPr>
              <a:t>Estender</a:t>
            </a:r>
            <a:r>
              <a:rPr lang="en-US" sz="1600" dirty="0">
                <a:ea typeface="+mn-lt"/>
                <a:cs typeface="+mn-lt"/>
              </a:rPr>
              <a:t> o tempo de </a:t>
            </a:r>
            <a:r>
              <a:rPr lang="en-US" sz="1600" dirty="0" err="1">
                <a:ea typeface="+mn-lt"/>
                <a:cs typeface="+mn-lt"/>
              </a:rPr>
              <a:t>prazo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finalizar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tarefas</a:t>
            </a:r>
            <a:r>
              <a:rPr lang="en-US" sz="1600" dirty="0">
                <a:ea typeface="+mn-lt"/>
                <a:cs typeface="+mn-lt"/>
              </a:rPr>
              <a:t> que </a:t>
            </a:r>
            <a:r>
              <a:rPr lang="en-US" sz="1600" dirty="0" err="1">
                <a:ea typeface="+mn-lt"/>
                <a:cs typeface="+mn-lt"/>
              </a:rPr>
              <a:t>queríamos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ter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feito</a:t>
            </a:r>
            <a:r>
              <a:rPr lang="en-US" sz="1600" dirty="0">
                <a:ea typeface="+mn-lt"/>
                <a:cs typeface="+mn-lt"/>
              </a:rPr>
              <a:t> antes  -&gt; </a:t>
            </a:r>
            <a:r>
              <a:rPr lang="en-US" sz="1600" dirty="0" err="1">
                <a:ea typeface="+mn-lt"/>
                <a:cs typeface="+mn-lt"/>
              </a:rPr>
              <a:t>Procurar</a:t>
            </a:r>
            <a:r>
              <a:rPr lang="en-US" sz="1600" dirty="0">
                <a:ea typeface="+mn-lt"/>
                <a:cs typeface="+mn-lt"/>
              </a:rPr>
              <a:t> ser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acertivo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definição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cumprimento</a:t>
            </a:r>
            <a:r>
              <a:rPr lang="en-US" sz="1600" dirty="0">
                <a:ea typeface="+mn-lt"/>
                <a:cs typeface="+mn-lt"/>
              </a:rPr>
              <a:t> dos </a:t>
            </a:r>
            <a:r>
              <a:rPr lang="en-US" sz="1600" dirty="0" err="1">
                <a:ea typeface="+mn-lt"/>
                <a:cs typeface="+mn-lt"/>
              </a:rPr>
              <a:t>prazos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EE66658-548C-CCCB-26E2-8A765F59C5D8}"/>
              </a:ext>
            </a:extLst>
          </p:cNvPr>
          <p:cNvSpPr/>
          <p:nvPr/>
        </p:nvSpPr>
        <p:spPr>
          <a:xfrm>
            <a:off x="8829672" y="2038196"/>
            <a:ext cx="2890761" cy="2032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Comunicação</a:t>
            </a:r>
            <a:r>
              <a:rPr lang="en-US" sz="1600" dirty="0">
                <a:ea typeface="+mn-lt"/>
                <a:cs typeface="+mn-lt"/>
              </a:rPr>
              <a:t> do </a:t>
            </a:r>
            <a:r>
              <a:rPr lang="en-US" sz="1600" dirty="0" err="1">
                <a:ea typeface="+mn-lt"/>
                <a:cs typeface="+mn-lt"/>
              </a:rPr>
              <a:t>grupo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melhorou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muito</a:t>
            </a:r>
            <a:endParaRPr lang="en-US" dirty="0" err="1">
              <a:ea typeface="+mn-lt"/>
              <a:cs typeface="+mn-lt"/>
            </a:endParaRPr>
          </a:p>
          <a:p>
            <a:pPr algn="ctr"/>
            <a:r>
              <a:rPr lang="en-US" sz="1600" dirty="0">
                <a:ea typeface="+mn-lt"/>
                <a:cs typeface="+mn-lt"/>
              </a:rPr>
              <a:t>. Grupo </a:t>
            </a:r>
            <a:r>
              <a:rPr lang="en-US" sz="1600" dirty="0" err="1">
                <a:ea typeface="+mn-lt"/>
                <a:cs typeface="+mn-lt"/>
              </a:rPr>
              <a:t>quis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entregar</a:t>
            </a:r>
            <a:r>
              <a:rPr lang="en-US" sz="1600" dirty="0">
                <a:ea typeface="+mn-lt"/>
                <a:cs typeface="+mn-lt"/>
              </a:rPr>
              <a:t> um </a:t>
            </a:r>
            <a:r>
              <a:rPr lang="en-US" sz="1600" dirty="0" err="1">
                <a:ea typeface="+mn-lt"/>
                <a:cs typeface="+mn-lt"/>
              </a:rPr>
              <a:t>projeto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bem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feito</a:t>
            </a:r>
            <a:endParaRPr lang="en-US" dirty="0" err="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0635A2-DA8E-DB67-A385-61C7231AF01C}"/>
              </a:ext>
            </a:extLst>
          </p:cNvPr>
          <p:cNvSpPr/>
          <p:nvPr/>
        </p:nvSpPr>
        <p:spPr>
          <a:xfrm>
            <a:off x="2419198" y="4408861"/>
            <a:ext cx="6108094" cy="148771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ea typeface="+mn-lt"/>
                <a:cs typeface="+mn-lt"/>
              </a:rPr>
              <a:t>Muitas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coisas</a:t>
            </a:r>
            <a:r>
              <a:rPr lang="en-US" sz="1600" dirty="0">
                <a:ea typeface="+mn-lt"/>
                <a:cs typeface="+mn-lt"/>
              </a:rPr>
              <a:t> que </a:t>
            </a:r>
            <a:r>
              <a:rPr lang="en-US" sz="1600" dirty="0" err="1">
                <a:ea typeface="+mn-lt"/>
                <a:cs typeface="+mn-lt"/>
              </a:rPr>
              <a:t>não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ficaram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claras</a:t>
            </a:r>
            <a:r>
              <a:rPr lang="en-US" sz="1600" dirty="0">
                <a:ea typeface="+mn-lt"/>
                <a:cs typeface="+mn-lt"/>
              </a:rPr>
              <a:t>  de </a:t>
            </a:r>
            <a:r>
              <a:rPr lang="en-US" sz="1600" dirty="0" err="1">
                <a:ea typeface="+mn-lt"/>
                <a:cs typeface="+mn-lt"/>
              </a:rPr>
              <a:t>como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ter</a:t>
            </a:r>
            <a:r>
              <a:rPr lang="en-US" sz="1600" dirty="0">
                <a:ea typeface="+mn-lt"/>
                <a:cs typeface="+mn-lt"/>
              </a:rPr>
              <a:t> que </a:t>
            </a:r>
            <a:r>
              <a:rPr lang="en-US" sz="1600" dirty="0" err="1">
                <a:ea typeface="+mn-lt"/>
                <a:cs typeface="+mn-lt"/>
              </a:rPr>
              <a:t>esperar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professores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passarem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porque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pesquisar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parecer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muito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complexo</a:t>
            </a:r>
            <a:r>
              <a:rPr lang="en-US" sz="1600" dirty="0">
                <a:ea typeface="+mn-lt"/>
                <a:cs typeface="+mn-lt"/>
              </a:rPr>
              <a:t> do que </a:t>
            </a:r>
            <a:r>
              <a:rPr lang="en-US" sz="1600" dirty="0" err="1">
                <a:ea typeface="+mn-lt"/>
                <a:cs typeface="+mn-lt"/>
              </a:rPr>
              <a:t>realmente</a:t>
            </a:r>
            <a:r>
              <a:rPr lang="en-US" sz="1600" dirty="0">
                <a:ea typeface="+mn-lt"/>
                <a:cs typeface="+mn-lt"/>
              </a:rPr>
              <a:t> é -&gt; </a:t>
            </a:r>
            <a:r>
              <a:rPr lang="en-US" sz="1600" dirty="0" err="1">
                <a:ea typeface="+mn-lt"/>
                <a:cs typeface="+mn-lt"/>
              </a:rPr>
              <a:t>conversar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com </a:t>
            </a: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professores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principalmente</a:t>
            </a:r>
            <a:r>
              <a:rPr lang="en-US" sz="1600" dirty="0">
                <a:ea typeface="+mn-lt"/>
                <a:cs typeface="+mn-lt"/>
              </a:rPr>
              <a:t>  com o de PI para </a:t>
            </a:r>
            <a:r>
              <a:rPr lang="en-US" sz="1600" dirty="0" err="1">
                <a:ea typeface="+mn-lt"/>
                <a:cs typeface="+mn-lt"/>
              </a:rPr>
              <a:t>entender</a:t>
            </a:r>
            <a:r>
              <a:rPr lang="en-US" sz="1600" dirty="0">
                <a:ea typeface="+mn-lt"/>
                <a:cs typeface="+mn-lt"/>
              </a:rPr>
              <a:t> o que </a:t>
            </a:r>
            <a:r>
              <a:rPr lang="en-US" sz="1600" dirty="0" err="1">
                <a:ea typeface="+mn-lt"/>
                <a:cs typeface="+mn-lt"/>
              </a:rPr>
              <a:t>realmente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ele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esta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esperando</a:t>
            </a:r>
            <a:r>
              <a:rPr lang="en-US" sz="1600" dirty="0">
                <a:ea typeface="+mn-lt"/>
                <a:cs typeface="+mn-lt"/>
              </a:rPr>
              <a:t> da </a:t>
            </a:r>
            <a:r>
              <a:rPr lang="en-US" sz="1600" dirty="0" err="1">
                <a:ea typeface="+mn-lt"/>
                <a:cs typeface="+mn-lt"/>
              </a:rPr>
              <a:t>gente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7A9584F-3818-0668-2A78-01F6525D0A38}"/>
              </a:ext>
            </a:extLst>
          </p:cNvPr>
          <p:cNvSpPr/>
          <p:nvPr/>
        </p:nvSpPr>
        <p:spPr>
          <a:xfrm>
            <a:off x="2419197" y="5884479"/>
            <a:ext cx="6108095" cy="91923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Ter </a:t>
            </a:r>
            <a:r>
              <a:rPr lang="en-US" sz="1600" dirty="0" err="1">
                <a:ea typeface="+mn-lt"/>
                <a:cs typeface="+mn-lt"/>
              </a:rPr>
              <a:t>deixado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entregáveis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importantes</a:t>
            </a:r>
            <a:r>
              <a:rPr lang="en-US" sz="1600" dirty="0">
                <a:ea typeface="+mn-lt"/>
                <a:cs typeface="+mn-lt"/>
              </a:rPr>
              <a:t>  para </a:t>
            </a: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último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dias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tendo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assim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quebrado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planejamento</a:t>
            </a:r>
            <a:r>
              <a:rPr lang="en-US" sz="1600" dirty="0">
                <a:ea typeface="+mn-lt"/>
                <a:cs typeface="+mn-lt"/>
              </a:rPr>
              <a:t>-&gt; </a:t>
            </a:r>
            <a:r>
              <a:rPr lang="en-US" sz="1600" dirty="0" err="1">
                <a:ea typeface="+mn-lt"/>
                <a:cs typeface="+mn-lt"/>
              </a:rPr>
              <a:t>planejar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melhor</a:t>
            </a:r>
            <a:r>
              <a:rPr lang="en-US" sz="1600" dirty="0">
                <a:ea typeface="+mn-lt"/>
                <a:cs typeface="+mn-lt"/>
              </a:rPr>
              <a:t>, e </a:t>
            </a:r>
            <a:r>
              <a:rPr lang="en-US" sz="1600" dirty="0" err="1">
                <a:ea typeface="+mn-lt"/>
                <a:cs typeface="+mn-lt"/>
              </a:rPr>
              <a:t>ter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uma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validação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consistente</a:t>
            </a:r>
            <a:r>
              <a:rPr lang="en-US" sz="1600" dirty="0">
                <a:ea typeface="+mn-lt"/>
                <a:cs typeface="+mn-lt"/>
              </a:rPr>
              <a:t> dos </a:t>
            </a:r>
            <a:r>
              <a:rPr lang="en-US" sz="1600" dirty="0" err="1">
                <a:ea typeface="+mn-lt"/>
                <a:cs typeface="+mn-lt"/>
              </a:rPr>
              <a:t>professores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06B5950-E099-BB31-EEB0-B5BC86CE3D0C}"/>
              </a:ext>
            </a:extLst>
          </p:cNvPr>
          <p:cNvSpPr/>
          <p:nvPr/>
        </p:nvSpPr>
        <p:spPr>
          <a:xfrm>
            <a:off x="8817576" y="4566100"/>
            <a:ext cx="2902856" cy="223761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meio</a:t>
            </a:r>
            <a:r>
              <a:rPr lang="en-US" sz="1600" dirty="0">
                <a:ea typeface="+mn-lt"/>
                <a:cs typeface="+mn-lt"/>
              </a:rPr>
              <a:t> as </a:t>
            </a:r>
            <a:r>
              <a:rPr lang="en-US" sz="1600" dirty="0" err="1">
                <a:ea typeface="+mn-lt"/>
                <a:cs typeface="+mn-lt"/>
              </a:rPr>
              <a:t>dificuldades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grupo</a:t>
            </a:r>
            <a:r>
              <a:rPr lang="en-US" sz="1600" dirty="0">
                <a:ea typeface="+mn-lt"/>
                <a:cs typeface="+mn-lt"/>
              </a:rPr>
              <a:t> se </a:t>
            </a:r>
            <a:r>
              <a:rPr lang="en-US" sz="1600" dirty="0" err="1">
                <a:ea typeface="+mn-lt"/>
                <a:cs typeface="+mn-lt"/>
              </a:rPr>
              <a:t>reuniu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supri</a:t>
            </a:r>
            <a:r>
              <a:rPr lang="en-US" sz="1600" dirty="0">
                <a:ea typeface="+mn-lt"/>
                <a:cs typeface="+mn-lt"/>
              </a:rPr>
              <a:t>-las </a:t>
            </a:r>
            <a:r>
              <a:rPr lang="en-US" sz="1600" dirty="0" err="1">
                <a:ea typeface="+mn-lt"/>
                <a:cs typeface="+mn-lt"/>
              </a:rPr>
              <a:t>conseguindo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assim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cumprir</a:t>
            </a:r>
            <a:r>
              <a:rPr lang="en-US" sz="1600" dirty="0">
                <a:ea typeface="+mn-lt"/>
                <a:cs typeface="+mn-lt"/>
              </a:rPr>
              <a:t> com o </a:t>
            </a:r>
            <a:r>
              <a:rPr lang="en-US" sz="1600" dirty="0" err="1">
                <a:ea typeface="+mn-lt"/>
                <a:cs typeface="+mn-lt"/>
              </a:rPr>
              <a:t>prazo</a:t>
            </a:r>
            <a:r>
              <a:rPr lang="en-US" sz="1600" dirty="0">
                <a:ea typeface="+mn-lt"/>
                <a:cs typeface="+mn-lt"/>
              </a:rPr>
              <a:t> final </a:t>
            </a:r>
            <a:endParaRPr lang="en-US"/>
          </a:p>
          <a:p>
            <a:pPr algn="ctr"/>
            <a:r>
              <a:rPr lang="en-US" sz="1600" dirty="0">
                <a:ea typeface="+mn-lt"/>
                <a:cs typeface="+mn-lt"/>
              </a:rPr>
              <a:t>. Todos </a:t>
            </a:r>
            <a:r>
              <a:rPr lang="en-US" sz="1600" dirty="0" err="1">
                <a:ea typeface="+mn-lt"/>
                <a:cs typeface="+mn-lt"/>
              </a:rPr>
              <a:t>fazerem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melhor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si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entregar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melhor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nosso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cliente</a:t>
            </a:r>
            <a:endParaRPr lang="en-US" dirty="0" err="1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29715D88-C1F4-1953-B34F-F4E4165D0C18}"/>
              </a:ext>
            </a:extLst>
          </p:cNvPr>
          <p:cNvSpPr/>
          <p:nvPr/>
        </p:nvSpPr>
        <p:spPr>
          <a:xfrm>
            <a:off x="536592" y="2245329"/>
            <a:ext cx="1207698" cy="126520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13581C8-846B-6FE4-35D6-8407C091DBC8}"/>
              </a:ext>
            </a:extLst>
          </p:cNvPr>
          <p:cNvSpPr/>
          <p:nvPr/>
        </p:nvSpPr>
        <p:spPr>
          <a:xfrm>
            <a:off x="534538" y="4579709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229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Conclusão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B6149-C654-4A6B-9081-2683470DA30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2DE91-B25D-4615-A25E-4B8BC2B1619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9E2E9-C0F8-4386-A639-B7B218A6B5BF}"/>
              </a:ext>
            </a:extLst>
          </p:cNvPr>
          <p:cNvSpPr txBox="1"/>
          <p:nvPr/>
        </p:nvSpPr>
        <p:spPr>
          <a:xfrm>
            <a:off x="660400" y="2668210"/>
            <a:ext cx="6577389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Esquipe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reforçado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/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melhoria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.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entrosamento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Organização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e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gestão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de tempo,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considerando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o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estágio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+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faculdade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produtividade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do time;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Melhorar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a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metodologia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ágil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rgbClr val="FFFFFF"/>
              </a:solidFill>
              <a:latin typeface="Century Gothic" panose="020B0502020202020204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</p:txBody>
      </p:sp>
      <p:pic>
        <p:nvPicPr>
          <p:cNvPr id="8" name="Picture 8" descr="A picture containing text, cash machine&#10;&#10;Description automatically generated">
            <a:extLst>
              <a:ext uri="{FF2B5EF4-FFF2-40B4-BE49-F238E27FC236}">
                <a16:creationId xmlns:a16="http://schemas.microsoft.com/office/drawing/2014/main" id="{DB02DA3F-0059-4960-9F5B-57F56353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7" y="2105781"/>
            <a:ext cx="4521199" cy="4521199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0C6883C-58AC-45F4-A367-CBD991247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50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5761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Obrigado!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3A994D99-197C-4DAC-AC61-00CA6D249B54}"/>
              </a:ext>
            </a:extLst>
          </p:cNvPr>
          <p:cNvSpPr/>
          <p:nvPr/>
        </p:nvSpPr>
        <p:spPr>
          <a:xfrm>
            <a:off x="-1" y="1862666"/>
            <a:ext cx="12192000" cy="5002380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ea typeface="+mn-lt"/>
                <a:cs typeface="+mn-lt"/>
              </a:rPr>
              <a:t>   </a:t>
            </a:r>
            <a:r>
              <a:rPr lang="pt-BR" sz="3200">
                <a:ea typeface="+mn-lt"/>
                <a:cs typeface="+mn-lt"/>
              </a:rPr>
              <a:t> Cristian Alexandre - 01212006 </a:t>
            </a:r>
            <a:endParaRPr lang="en-US" sz="3200"/>
          </a:p>
          <a:p>
            <a:pPr algn="ctr"/>
            <a:r>
              <a:rPr lang="pt-BR" sz="3200">
                <a:ea typeface="+mn-lt"/>
                <a:cs typeface="+mn-lt"/>
              </a:rPr>
              <a:t>    </a:t>
            </a:r>
            <a:r>
              <a:rPr lang="pt-BR" sz="3200" err="1">
                <a:ea typeface="+mn-lt"/>
                <a:cs typeface="+mn-lt"/>
              </a:rPr>
              <a:t>Donilo</a:t>
            </a:r>
            <a:r>
              <a:rPr lang="pt-BR" sz="3200">
                <a:ea typeface="+mn-lt"/>
                <a:cs typeface="+mn-lt"/>
              </a:rPr>
              <a:t> Jordão - 01212008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Gustavo Volpe - 01212101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João Pedro - 01212104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Julia Dias - 01212126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Letícia Costa - 01212180</a:t>
            </a:r>
            <a:endParaRPr lang="pt-BR" sz="3200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D8664BBF-C631-4780-959B-377C180D7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80" y="545476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Contextualização</a:t>
            </a:r>
            <a:endParaRPr lang="en-US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CECC3-2626-4789-9D82-B7FF7A7571A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318A-F815-4E36-B8FB-A35706BA3B2D}"/>
              </a:ext>
            </a:extLst>
          </p:cNvPr>
          <p:cNvSpPr txBox="1"/>
          <p:nvPr/>
        </p:nvSpPr>
        <p:spPr>
          <a:xfrm>
            <a:off x="257906" y="2348912"/>
            <a:ext cx="7002339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Com o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avanço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tecnologia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, é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cada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vez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comum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humano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ser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subistituido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automação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A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tendência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é que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todo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lide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com '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caixa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',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sendo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venda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produtos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direto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, com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interação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cliente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seja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subistituida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robôs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ou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Com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isso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faz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-se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necessártio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algum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tipo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monitoramento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em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seu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hardware/software  para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evitar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prejuizos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financeiros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problemas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poderam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ocorrer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 dirty="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A Totem System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ajudam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nossos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clients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na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tomada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decisão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com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clareza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.</a:t>
            </a:r>
            <a:endParaRPr lang="en-US" sz="16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8A5661A-42EF-4B43-96FB-A7C483C61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2050" name="Picture 2" descr="Créditos do Bilhete Único de SP podem ser pagos com PIX em máquinas de  recarga da Prodata no Metrô » Diário do Transporte">
            <a:extLst>
              <a:ext uri="{FF2B5EF4-FFF2-40B4-BE49-F238E27FC236}">
                <a16:creationId xmlns:a16="http://schemas.microsoft.com/office/drawing/2014/main" id="{7442B891-CCA5-4BEB-8CE6-7ACBBE74B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20" y="2988197"/>
            <a:ext cx="4444074" cy="25437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9850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14378"/>
            <a:ext cx="12192000" cy="6841996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 dirty="0"/>
          </a:p>
        </p:txBody>
      </p: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9630B9E4-2C9E-4926-A067-C8F853045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177951"/>
            <a:ext cx="1127239" cy="11272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359FDAC-15AD-4C24-BFB2-1121E09BC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6" y="1169031"/>
            <a:ext cx="9941168" cy="5591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35AE9D6-6A01-44D5-9DD5-580FA2B7C94F}"/>
              </a:ext>
            </a:extLst>
          </p:cNvPr>
          <p:cNvSpPr txBox="1"/>
          <p:nvPr/>
        </p:nvSpPr>
        <p:spPr>
          <a:xfrm>
            <a:off x="1770184" y="474193"/>
            <a:ext cx="897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Biome Light" panose="020B0303030204020804" pitchFamily="34" charset="0"/>
                <a:cs typeface="Biome Light" panose="020B0303030204020804" pitchFamily="34" charset="0"/>
              </a:rPr>
              <a:t>Mapa do problema</a:t>
            </a:r>
          </a:p>
        </p:txBody>
      </p:sp>
    </p:spTree>
    <p:extLst>
      <p:ext uri="{BB962C8B-B14F-4D97-AF65-F5344CB8AC3E}">
        <p14:creationId xmlns:p14="http://schemas.microsoft.com/office/powerpoint/2010/main" val="220494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Nossa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4C818-7E32-4E5F-9DEF-1CF0F4DD6866}"/>
              </a:ext>
            </a:extLst>
          </p:cNvPr>
          <p:cNvSpPr txBox="1"/>
          <p:nvPr/>
        </p:nvSpPr>
        <p:spPr>
          <a:xfrm>
            <a:off x="402521" y="2360808"/>
            <a:ext cx="6560987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Através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nossa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aplicação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capturar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dados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computadores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totens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autoatendimento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bilhete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metrô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;</a:t>
            </a:r>
            <a:endParaRPr lang="en-US" sz="2000" dirty="0">
              <a:solidFill>
                <a:schemeClr val="bg1"/>
              </a:solidFill>
              <a:latin typeface="Biome Light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Tratar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os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dados 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apresentar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plataforma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de forma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gráfica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e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fácil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entendimento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para o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Possibilitar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que o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Administrador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)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consiga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tomada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decisão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precisa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ágil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junto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Suporte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just"/>
            <a:endParaRPr lang="en-US" dirty="0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AA41A432-C520-4CED-983B-EF665D8D3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1026" name="Picture 2" descr="Solução de problemas - ícones de diversos grátis">
            <a:extLst>
              <a:ext uri="{FF2B5EF4-FFF2-40B4-BE49-F238E27FC236}">
                <a16:creationId xmlns:a16="http://schemas.microsoft.com/office/drawing/2014/main" id="{E2ACEA84-CD9E-42D5-8C4C-496A8AE6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232" y="2360808"/>
            <a:ext cx="3885247" cy="38852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850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err="1"/>
              <a:t>Story</a:t>
            </a:r>
            <a:r>
              <a:rPr lang="pt-BR" sz="3600"/>
              <a:t> 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657B9C-1EF9-4BDF-8C41-4B3D02BE4B6C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000" err="1">
                <a:latin typeface="Biome Light"/>
                <a:cs typeface="Biome Light"/>
              </a:rPr>
              <a:t>Story</a:t>
            </a:r>
            <a:r>
              <a:rPr lang="pt-BR" sz="8000">
                <a:latin typeface="Biome Light"/>
                <a:cs typeface="Biome Light"/>
              </a:rPr>
              <a:t> Board</a:t>
            </a:r>
            <a:r>
              <a:rPr lang="pt-BR" sz="6000">
                <a:latin typeface="Biome Light"/>
                <a:cs typeface="Biome Light"/>
              </a:rPr>
              <a:t> 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70A053CA-2667-4FE7-8EF6-E15B7F416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811" y="5699186"/>
            <a:ext cx="1157189" cy="11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2000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E14FD64-D3B1-49A2-9F59-430D3281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76" y="210750"/>
            <a:ext cx="5545524" cy="25656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 descr="A picture containing square&#10;&#10;Description automatically generated">
            <a:extLst>
              <a:ext uri="{FF2B5EF4-FFF2-40B4-BE49-F238E27FC236}">
                <a16:creationId xmlns:a16="http://schemas.microsoft.com/office/drawing/2014/main" id="{CDBD776C-647E-41D7-98EE-51A6F568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750"/>
            <a:ext cx="5175825" cy="25656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6AC83DFE-E245-4655-96BB-C5EAFBBC1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76" y="2891130"/>
            <a:ext cx="5545524" cy="30718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5ECA505-033F-47DA-844B-1EB27F404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2912049"/>
            <a:ext cx="5175825" cy="30509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1C3ACC43-06F3-4231-A01A-964A79DF82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847" y="524401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83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-80529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B30FDA0-35E1-4CF8-93B5-38E2BD9F5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764" y="5323257"/>
            <a:ext cx="1326001" cy="132600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EE1B055-6EE5-4373-8FA1-EB4A3928B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63" y="138662"/>
            <a:ext cx="5088876" cy="27098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5ECA1EC-3651-474C-8005-EAD5F140B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438" y="138134"/>
            <a:ext cx="5385685" cy="27098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F5F094-B695-4571-AA7A-327AD1567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48" y="3067714"/>
            <a:ext cx="5056412" cy="28300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877CCDC-0AF1-4D18-82B2-CCB081B14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438" y="3066660"/>
            <a:ext cx="5385685" cy="28300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74259341-AE2F-4FC8-AE88-1F4CFED19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11" name="Picture 2" descr="Icon&#10;&#10;Description automatically generated">
            <a:extLst>
              <a:ext uri="{FF2B5EF4-FFF2-40B4-BE49-F238E27FC236}">
                <a16:creationId xmlns:a16="http://schemas.microsoft.com/office/drawing/2014/main" id="{935256D5-914D-4C6B-B424-435E95CB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7" y="258602"/>
            <a:ext cx="5509322" cy="28968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DDE70E-DEFE-4923-8BDD-AFC9DE38D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613" y="258602"/>
            <a:ext cx="5305760" cy="28968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CAEA49-C42A-46BE-AB68-CF262DE7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67" y="3359137"/>
            <a:ext cx="5504290" cy="30365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A0F84C-174F-4D29-B825-64900222317B}"/>
              </a:ext>
            </a:extLst>
          </p:cNvPr>
          <p:cNvSpPr/>
          <p:nvPr/>
        </p:nvSpPr>
        <p:spPr>
          <a:xfrm>
            <a:off x="6201612" y="3359137"/>
            <a:ext cx="5305760" cy="30365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Fim!</a:t>
            </a:r>
          </a:p>
        </p:txBody>
      </p:sp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9AC09C75-200E-47FE-AF4B-898D1EEE7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6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2862</TotalTime>
  <Words>278</Words>
  <Application>Microsoft Office PowerPoint</Application>
  <PresentationFormat>Widescreen</PresentationFormat>
  <Paragraphs>59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Citável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LETÍCIA NASCIMENTO COSTA</dc:creator>
  <cp:lastModifiedBy>LETÍCIA NASCIMENTO COSTA</cp:lastModifiedBy>
  <cp:revision>350</cp:revision>
  <dcterms:created xsi:type="dcterms:W3CDTF">2022-03-14T20:43:21Z</dcterms:created>
  <dcterms:modified xsi:type="dcterms:W3CDTF">2022-04-26T15:16:48Z</dcterms:modified>
</cp:coreProperties>
</file>